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37" r:id="rId2"/>
    <p:sldId id="371" r:id="rId3"/>
    <p:sldId id="338" r:id="rId4"/>
    <p:sldId id="411" r:id="rId5"/>
    <p:sldId id="339" r:id="rId6"/>
    <p:sldId id="341" r:id="rId7"/>
    <p:sldId id="359" r:id="rId8"/>
    <p:sldId id="342" r:id="rId9"/>
    <p:sldId id="408" r:id="rId10"/>
    <p:sldId id="414" r:id="rId11"/>
    <p:sldId id="416" r:id="rId12"/>
    <p:sldId id="417" r:id="rId13"/>
    <p:sldId id="418" r:id="rId14"/>
    <p:sldId id="419" r:id="rId15"/>
    <p:sldId id="397" r:id="rId16"/>
    <p:sldId id="405" r:id="rId17"/>
    <p:sldId id="406" r:id="rId18"/>
    <p:sldId id="346" r:id="rId19"/>
    <p:sldId id="382" r:id="rId20"/>
    <p:sldId id="383" r:id="rId21"/>
    <p:sldId id="384" r:id="rId22"/>
    <p:sldId id="415" r:id="rId23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F83CF-57EF-4B11-AE44-9946DA98F884}" type="datetimeFigureOut">
              <a:rPr lang="ru-RU" smtClean="0"/>
              <a:t>13.07.2016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29DBC-481A-49CC-8DA5-556F6DD62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508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059C44-4990-472E-BCE5-6EEA0F9C8380}" type="datetimeFigureOut">
              <a:rPr lang="ru-RU" smtClean="0"/>
              <a:t>13.07.2016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51A8F-5A62-4E35-AB8B-0E969716D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780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51A8F-5A62-4E35-AB8B-0E969716DD8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599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51A8F-5A62-4E35-AB8B-0E969716DD8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230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D5F22-4DA9-4240-9111-46975C758A68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298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D5F22-4DA9-4240-9111-46975C758A68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63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D5F22-4DA9-4240-9111-46975C758A68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910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D5F22-4DA9-4240-9111-46975C758A68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641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FEE7-BD60-48F2-A2DD-DC9D6B2DC66B}" type="datetime1">
              <a:rPr lang="ru-RU" smtClean="0"/>
              <a:t>13.07.2016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C3FB-0017-484A-A264-2A2D361F4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844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E2AC-2EAC-42E2-86B9-C0C7D2773F7A}" type="datetime1">
              <a:rPr lang="ru-RU" smtClean="0"/>
              <a:t>13.07.2016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C3FB-0017-484A-A264-2A2D361F4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18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431E4-010B-497F-9510-6DA0A7B42ED6}" type="datetime1">
              <a:rPr lang="ru-RU" smtClean="0"/>
              <a:t>13.07.2016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C3FB-0017-484A-A264-2A2D361F4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94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B471D-4AB7-490C-B15D-380DF3FBB509}" type="datetime1">
              <a:rPr lang="ru-RU" smtClean="0"/>
              <a:t>13.07.2016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C3FB-0017-484A-A264-2A2D361F4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05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0FC1-E58A-454A-B279-4FD6D347B018}" type="datetime1">
              <a:rPr lang="ru-RU" smtClean="0"/>
              <a:t>13.07.2016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C3FB-0017-484A-A264-2A2D361F4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694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C73A-F375-4FCB-8655-4C8478CF1FAE}" type="datetime1">
              <a:rPr lang="ru-RU" smtClean="0"/>
              <a:t>13.07.2016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C3FB-0017-484A-A264-2A2D361F4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75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645B-036A-4614-BE92-02EA57EE5439}" type="datetime1">
              <a:rPr lang="ru-RU" smtClean="0"/>
              <a:t>13.07.2016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C3FB-0017-484A-A264-2A2D361F4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84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72EEF-E9BB-4170-A635-C9A77701D5D0}" type="datetime1">
              <a:rPr lang="ru-RU" smtClean="0"/>
              <a:t>13.07.2016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C3FB-0017-484A-A264-2A2D361F4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355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47EE-252E-4F00-BEFC-6B36643169C7}" type="datetime1">
              <a:rPr lang="ru-RU" smtClean="0"/>
              <a:t>13.07.2016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C3FB-0017-484A-A264-2A2D361F4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641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EEF6-4A02-4C11-A129-E26B35A8BD56}" type="datetime1">
              <a:rPr lang="ru-RU" smtClean="0"/>
              <a:t>13.07.2016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C3FB-0017-484A-A264-2A2D361F4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98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5B14-B447-40B7-9E9C-113045816830}" type="datetime1">
              <a:rPr lang="ru-RU" smtClean="0"/>
              <a:t>13.07.2016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C3FB-0017-484A-A264-2A2D361F4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896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84B48-A836-408A-A082-04D9437340E8}" type="datetime1">
              <a:rPr lang="ru-RU" smtClean="0"/>
              <a:t>13.07.2016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AC3FB-0017-484A-A264-2A2D361F4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373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96207"/>
            <a:ext cx="9153334" cy="345638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b="1" dirty="0" smtClean="0"/>
              <a:t>ПУБЛИЧНАЯ ДЕКЛАРАЦИЯ ЦЕЛЕЙ И ЗАДАЧ МИНИСТЕРСТВА ЗДРАВООХРАНЕНИЯ РЕСПУБЛИКИ КОМИ НА 2016 ГОД</a:t>
            </a:r>
            <a:endParaRPr lang="ru-RU" sz="36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34" y="0"/>
            <a:ext cx="2363234" cy="105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Группа 10"/>
          <p:cNvGrpSpPr/>
          <p:nvPr/>
        </p:nvGrpSpPr>
        <p:grpSpPr>
          <a:xfrm>
            <a:off x="6252759" y="5590710"/>
            <a:ext cx="2891241" cy="862626"/>
            <a:chOff x="6252759" y="5421923"/>
            <a:chExt cx="2891241" cy="1107996"/>
          </a:xfrm>
        </p:grpSpPr>
        <p:sp>
          <p:nvSpPr>
            <p:cNvPr id="12" name="TextBox 11"/>
            <p:cNvSpPr txBox="1"/>
            <p:nvPr/>
          </p:nvSpPr>
          <p:spPr>
            <a:xfrm>
              <a:off x="6252759" y="5421923"/>
              <a:ext cx="2880320" cy="369332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52759" y="5791255"/>
              <a:ext cx="2880320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/>
                <a:t>Республика Коми </a:t>
              </a:r>
              <a:r>
                <a:rPr lang="ru-RU" b="1" dirty="0"/>
                <a:t>2016 </a:t>
              </a:r>
              <a:endParaRPr lang="ru-RU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63680" y="6160587"/>
              <a:ext cx="2880320" cy="369332"/>
            </a:xfrm>
            <a:prstGeom prst="rect">
              <a:avLst/>
            </a:prstGeom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dk1"/>
            </a:lnRef>
            <a:fillRef idx="100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5937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511300" y="450850"/>
            <a:ext cx="6121400" cy="40005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ru-RU" altLang="ru-RU" sz="2000" b="1" dirty="0" smtClean="0">
                <a:solidFill>
                  <a:schemeClr val="bg1"/>
                </a:solidFill>
                <a:latin typeface="+mj-lt"/>
                <a:ea typeface="Calibri" pitchFamily="34" charset="0"/>
              </a:rPr>
              <a:t>Результаты диспансеризации в 2013 году</a:t>
            </a:r>
            <a:endParaRPr lang="ru-RU" altLang="ru-RU" sz="28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864" y="720235"/>
            <a:ext cx="9144000" cy="47405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chemeClr val="bg1"/>
                </a:solidFill>
              </a:rPr>
              <a:t>Итоги диспансеризации населения в 2015 году</a:t>
            </a:r>
            <a:endParaRPr lang="ru-RU" sz="2400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34" y="0"/>
            <a:ext cx="1589515" cy="70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C3FB-0017-484A-A264-2A2D361F4BEF}" type="slidenum">
              <a:rPr lang="ru-RU" smtClean="0"/>
              <a:t>10</a:t>
            </a:fld>
            <a:endParaRPr lang="ru-RU"/>
          </a:p>
        </p:txBody>
      </p:sp>
      <p:graphicFrame>
        <p:nvGraphicFramePr>
          <p:cNvPr id="13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1925077"/>
              </p:ext>
            </p:extLst>
          </p:nvPr>
        </p:nvGraphicFramePr>
        <p:xfrm>
          <a:off x="4865" y="1340768"/>
          <a:ext cx="6367337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1756"/>
                <a:gridCol w="879395"/>
                <a:gridCol w="864096"/>
                <a:gridCol w="79209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Диспансеризация взрослого населения (тыс. чел.)</a:t>
                      </a:r>
                      <a:endParaRPr lang="ru-RU" sz="18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135,9</a:t>
                      </a:r>
                      <a:endParaRPr lang="ru-RU" sz="18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126,3</a:t>
                      </a:r>
                      <a:endParaRPr lang="ru-RU" sz="18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92,9</a:t>
                      </a:r>
                      <a:endParaRPr lang="ru-RU" sz="18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Профилактические осмотры детей в возрасте 0-17 лет (тыс. чел.)</a:t>
                      </a:r>
                      <a:endParaRPr lang="ru-RU" sz="18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105,1</a:t>
                      </a:r>
                      <a:endParaRPr lang="ru-RU" sz="18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86,5</a:t>
                      </a:r>
                      <a:endParaRPr lang="ru-RU" sz="18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82,3</a:t>
                      </a:r>
                      <a:endParaRPr lang="ru-RU" sz="18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2220230"/>
              </p:ext>
            </p:extLst>
          </p:nvPr>
        </p:nvGraphicFramePr>
        <p:xfrm>
          <a:off x="2303240" y="3284984"/>
          <a:ext cx="6840760" cy="314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/>
                <a:gridCol w="792088"/>
                <a:gridCol w="792088"/>
                <a:gridCol w="79208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7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Диспансеризация детей-сирот и детей, находящихся в трудной жизненной ситуации, пребывающих в стационарных учреждениях системы образования, здравоохранения и социальной защиты (чел.)</a:t>
                      </a:r>
                      <a:endParaRPr lang="ru-RU" sz="17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1 598</a:t>
                      </a:r>
                      <a:endParaRPr lang="ru-RU" sz="18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1 348</a:t>
                      </a:r>
                      <a:endParaRPr lang="ru-RU" sz="18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84,4</a:t>
                      </a:r>
                      <a:endParaRPr lang="ru-RU" sz="18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Диспансеризация детей-сирот и детей, находящихся в трудной жизненной ситуации, переданные на различные формы семейного устройства (чел.)</a:t>
                      </a:r>
                      <a:endParaRPr lang="ru-RU" sz="17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1 081</a:t>
                      </a:r>
                    </a:p>
                    <a:p>
                      <a:pPr algn="ctr"/>
                      <a:endParaRPr lang="ru-RU" sz="18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889</a:t>
                      </a:r>
                      <a:endParaRPr lang="ru-RU" sz="18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82,2</a:t>
                      </a:r>
                      <a:endParaRPr lang="ru-RU" sz="18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739" y="1463676"/>
            <a:ext cx="2191901" cy="14612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0" y="4509120"/>
            <a:ext cx="2290586" cy="152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4992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34" y="0"/>
            <a:ext cx="2524881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Группа 10"/>
          <p:cNvGrpSpPr/>
          <p:nvPr/>
        </p:nvGrpSpPr>
        <p:grpSpPr>
          <a:xfrm>
            <a:off x="6252759" y="5421923"/>
            <a:ext cx="2891241" cy="934427"/>
            <a:chOff x="6252759" y="5421923"/>
            <a:chExt cx="2891241" cy="1107996"/>
          </a:xfrm>
        </p:grpSpPr>
        <p:sp>
          <p:nvSpPr>
            <p:cNvPr id="8" name="TextBox 7"/>
            <p:cNvSpPr txBox="1"/>
            <p:nvPr/>
          </p:nvSpPr>
          <p:spPr>
            <a:xfrm>
              <a:off x="6252759" y="5421923"/>
              <a:ext cx="2880320" cy="369332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252759" y="5791255"/>
              <a:ext cx="2880320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/>
                <a:t>Республика Коми </a:t>
              </a:r>
              <a:r>
                <a:rPr lang="ru-RU" b="1" dirty="0"/>
                <a:t>2016 </a:t>
              </a:r>
              <a:endParaRPr lang="ru-RU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63680" y="6160587"/>
              <a:ext cx="2880320" cy="369332"/>
            </a:xfrm>
            <a:prstGeom prst="rect">
              <a:avLst/>
            </a:prstGeom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dk1"/>
            </a:lnRef>
            <a:fillRef idx="100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C3FB-0017-484A-A264-2A2D361F4BEF}" type="slidenum">
              <a:rPr lang="ru-RU" smtClean="0"/>
              <a:t>11</a:t>
            </a:fld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-9334" y="1772816"/>
            <a:ext cx="9153334" cy="252028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b="1" dirty="0" smtClean="0"/>
              <a:t>СОВЕРШЕНСТВОВАНИЕ МЕДИЦИНСКОЙ ПОМОЩИ МАТЕРИ И РЕБЕНКУ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8833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9334" y="1269136"/>
            <a:ext cx="9143999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В рамках Государственной программы Республики Коми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«Развитие здравоохранения» показатель младенческой смертности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580181" y="1975829"/>
          <a:ext cx="609599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2013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2015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2016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2017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2018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2019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2020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5,9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5,9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5,8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5,7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5,6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5,6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5,5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5,5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-1198" y="3570284"/>
            <a:ext cx="9173198" cy="338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CC"/>
                </a:solidFill>
              </a:rPr>
              <a:t>Охват неонатальным скринингом  - </a:t>
            </a:r>
            <a:r>
              <a:rPr lang="ru-RU" sz="1600" b="1" dirty="0" smtClean="0">
                <a:solidFill>
                  <a:srgbClr val="FF0000"/>
                </a:solidFill>
              </a:rPr>
              <a:t>не менее 99,0% </a:t>
            </a:r>
            <a:r>
              <a:rPr lang="ru-RU" sz="1600" b="1" dirty="0" smtClean="0">
                <a:solidFill>
                  <a:srgbClr val="0000CC"/>
                </a:solidFill>
              </a:rPr>
              <a:t>от числа новорожденных</a:t>
            </a:r>
            <a:endParaRPr lang="ru-RU" sz="1600" b="1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9334" y="2860911"/>
            <a:ext cx="9116441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Охват дородовой (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</a:rPr>
              <a:t>пренатальной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) диагностикой - </a:t>
            </a:r>
            <a:r>
              <a:rPr lang="ru-RU" sz="1600" b="1" dirty="0" smtClean="0">
                <a:solidFill>
                  <a:srgbClr val="FF0000"/>
                </a:solidFill>
              </a:rPr>
              <a:t>не менее 80%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от числа женщин, поставленных 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на учет в 1 триместре  беременности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083" y="6086285"/>
            <a:ext cx="9180579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Увеличение рождения детей с применением репродуктивных технологий - </a:t>
            </a:r>
            <a:endParaRPr lang="ru-RU" sz="1600" b="1" dirty="0">
              <a:solidFill>
                <a:srgbClr val="FF0000"/>
              </a:solidFill>
            </a:endParaRPr>
          </a:p>
          <a:p>
            <a:pPr algn="ctr"/>
            <a:r>
              <a:rPr lang="ru-RU" sz="1600" b="1" dirty="0">
                <a:solidFill>
                  <a:srgbClr val="FF0000"/>
                </a:solidFill>
              </a:rPr>
              <a:t>не менее 200 детей </a:t>
            </a:r>
            <a:r>
              <a:rPr lang="ru-RU" sz="1600" b="1" dirty="0">
                <a:solidFill>
                  <a:srgbClr val="002060"/>
                </a:solidFill>
              </a:rPr>
              <a:t>ежегодно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1198" y="4687279"/>
            <a:ext cx="9153021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Смертность детей 0 - 17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лет - </a:t>
            </a:r>
            <a:r>
              <a:rPr lang="ru-RU" sz="1600" b="1" dirty="0" smtClean="0">
                <a:solidFill>
                  <a:srgbClr val="FF0000"/>
                </a:solidFill>
              </a:rPr>
              <a:t>не более 79,0 случаев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на 100 тыс. населения соответствующего возраста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34" y="0"/>
            <a:ext cx="1589515" cy="70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-18356" y="4014926"/>
            <a:ext cx="9153021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Охват профилактическими осмотрами несовершеннолетних </a:t>
            </a:r>
            <a:r>
              <a:rPr lang="ru-RU" sz="1600" b="1" dirty="0" smtClean="0">
                <a:solidFill>
                  <a:srgbClr val="002060"/>
                </a:solidFill>
              </a:rPr>
              <a:t>- </a:t>
            </a:r>
            <a:r>
              <a:rPr lang="ru-RU" sz="1600" b="1" dirty="0" smtClean="0">
                <a:solidFill>
                  <a:srgbClr val="FF0000"/>
                </a:solidFill>
              </a:rPr>
              <a:t>не </a:t>
            </a:r>
            <a:r>
              <a:rPr lang="ru-RU" sz="1600" b="1" dirty="0">
                <a:solidFill>
                  <a:srgbClr val="FF0000"/>
                </a:solidFill>
              </a:rPr>
              <a:t>менее </a:t>
            </a:r>
            <a:r>
              <a:rPr lang="ru-RU" sz="1600" b="1" dirty="0" smtClean="0">
                <a:solidFill>
                  <a:srgbClr val="FF0000"/>
                </a:solidFill>
              </a:rPr>
              <a:t>95,0% </a:t>
            </a:r>
            <a:r>
              <a:rPr lang="ru-RU" sz="1600" b="1" dirty="0">
                <a:solidFill>
                  <a:srgbClr val="002060"/>
                </a:solidFill>
              </a:rPr>
              <a:t>от всего детского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населения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823" y="5378142"/>
            <a:ext cx="9180579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00CC"/>
                </a:solidFill>
              </a:rPr>
              <a:t>Результативность мероприятий по профилактике абортов </a:t>
            </a:r>
            <a:r>
              <a:rPr lang="ru-RU" sz="1600" b="1" dirty="0" smtClean="0">
                <a:solidFill>
                  <a:srgbClr val="0000CC"/>
                </a:solidFill>
              </a:rPr>
              <a:t>- сохранение </a:t>
            </a:r>
            <a:r>
              <a:rPr lang="ru-RU" sz="1600" b="1" dirty="0">
                <a:solidFill>
                  <a:srgbClr val="0000CC"/>
                </a:solidFill>
              </a:rPr>
              <a:t>беременностей </a:t>
            </a:r>
          </a:p>
          <a:p>
            <a:pPr algn="ctr"/>
            <a:r>
              <a:rPr lang="ru-RU" sz="1600" b="1" dirty="0">
                <a:solidFill>
                  <a:srgbClr val="FF0000"/>
                </a:solidFill>
              </a:rPr>
              <a:t>не менее чем в 19,8</a:t>
            </a:r>
            <a:r>
              <a:rPr lang="ru-RU" sz="1600" b="1" dirty="0" smtClean="0">
                <a:solidFill>
                  <a:srgbClr val="FF0000"/>
                </a:solidFill>
              </a:rPr>
              <a:t>% </a:t>
            </a:r>
            <a:r>
              <a:rPr lang="ru-RU" sz="1600" b="1" dirty="0" smtClean="0">
                <a:solidFill>
                  <a:srgbClr val="0000CC"/>
                </a:solidFill>
              </a:rPr>
              <a:t>от числа обратившихся </a:t>
            </a:r>
            <a:endParaRPr lang="ru-RU" sz="1600" b="1" dirty="0">
              <a:solidFill>
                <a:srgbClr val="0000CC"/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7823" y="764362"/>
            <a:ext cx="9144000" cy="467947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/>
              <a:t>ОСНОВНЫЕ ЦЕЛЕВЫЕ ПОКАЗАТЕЛИ НА 2016 ГОД</a:t>
            </a: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C3FB-0017-484A-A264-2A2D361F4BEF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89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334" y="690257"/>
            <a:ext cx="9144000" cy="432048"/>
          </a:xfr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b="1" dirty="0" smtClean="0"/>
              <a:t>Мероприятия, направленные на повышение рождаемости</a:t>
            </a:r>
            <a:endParaRPr lang="ru-RU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34" y="0"/>
            <a:ext cx="1589515" cy="70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-19397" y="1196752"/>
            <a:ext cx="9139489" cy="14465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 algn="ctr">
              <a:buAutoNum type="arabicPeriod"/>
            </a:pPr>
            <a:r>
              <a:rPr lang="ru-RU" sz="2000" b="1" dirty="0" smtClean="0"/>
              <a:t>Укрепление репродуктивного здоровья населения</a:t>
            </a:r>
            <a:r>
              <a:rPr lang="ru-RU" sz="2400" b="1" dirty="0" smtClean="0"/>
              <a:t>:</a:t>
            </a:r>
          </a:p>
          <a:p>
            <a:pPr marL="285750" indent="-285750" algn="just">
              <a:buFontTx/>
              <a:buChar char="-"/>
            </a:pPr>
            <a:r>
              <a:rPr lang="ru-RU" sz="1600" b="1" dirty="0" smtClean="0"/>
              <a:t>раннее выявление (диспансеризация) и коррекция заболеваний репродуктивной сферы</a:t>
            </a:r>
          </a:p>
          <a:p>
            <a:pPr marL="285750" indent="-285750" algn="just">
              <a:buFontTx/>
              <a:buChar char="-"/>
            </a:pPr>
            <a:r>
              <a:rPr lang="ru-RU" sz="1600" b="1" dirty="0" smtClean="0">
                <a:solidFill>
                  <a:schemeClr val="bg1"/>
                </a:solidFill>
              </a:rPr>
              <a:t>санитарное просвещение населения </a:t>
            </a:r>
            <a:r>
              <a:rPr lang="ru-RU" sz="1600" b="1" dirty="0">
                <a:solidFill>
                  <a:schemeClr val="bg1"/>
                </a:solidFill>
              </a:rPr>
              <a:t>по вопросам охраны репродуктивного здоровья и профилактики </a:t>
            </a:r>
            <a:r>
              <a:rPr lang="ru-RU" sz="1600" b="1" dirty="0" smtClean="0">
                <a:solidFill>
                  <a:schemeClr val="bg1"/>
                </a:solidFill>
              </a:rPr>
              <a:t>абортов</a:t>
            </a:r>
          </a:p>
          <a:p>
            <a:pPr marL="285750" indent="-285750" algn="just">
              <a:buFontTx/>
              <a:buChar char="-"/>
            </a:pPr>
            <a:r>
              <a:rPr lang="ru-RU" sz="1600" b="1" dirty="0" smtClean="0">
                <a:solidFill>
                  <a:schemeClr val="bg1"/>
                </a:solidFill>
              </a:rPr>
              <a:t>совершенствование </a:t>
            </a:r>
            <a:r>
              <a:rPr lang="ru-RU" sz="1600" b="1" dirty="0">
                <a:solidFill>
                  <a:schemeClr val="bg1"/>
                </a:solidFill>
              </a:rPr>
              <a:t>малоинвазивной хирургии и </a:t>
            </a:r>
            <a:r>
              <a:rPr lang="ru-RU" sz="1600" b="1" dirty="0" smtClean="0">
                <a:solidFill>
                  <a:schemeClr val="bg1"/>
                </a:solidFill>
              </a:rPr>
              <a:t>органосохраняющих </a:t>
            </a:r>
            <a:r>
              <a:rPr lang="ru-RU" sz="1600" b="1" dirty="0">
                <a:solidFill>
                  <a:schemeClr val="bg1"/>
                </a:solidFill>
              </a:rPr>
              <a:t>операций в </a:t>
            </a:r>
            <a:r>
              <a:rPr lang="ru-RU" sz="1600" b="1" dirty="0" smtClean="0">
                <a:solidFill>
                  <a:schemeClr val="bg1"/>
                </a:solidFill>
              </a:rPr>
              <a:t>гинекологии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12" y="2780928"/>
            <a:ext cx="9139488" cy="14465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2. Совершенствование службы медико-социального сопровождения беременных, оказавшихся в трудной жизненной ситуации: </a:t>
            </a:r>
          </a:p>
          <a:p>
            <a:pPr algn="just"/>
            <a:r>
              <a:rPr lang="ru-RU" sz="1600" b="1" dirty="0" smtClean="0"/>
              <a:t>организация </a:t>
            </a:r>
            <a:r>
              <a:rPr lang="ru-RU" sz="1600" b="1" dirty="0"/>
              <a:t>и проведение </a:t>
            </a:r>
            <a:r>
              <a:rPr lang="ru-RU" sz="1600" b="1" dirty="0" err="1"/>
              <a:t>доабортного</a:t>
            </a:r>
            <a:r>
              <a:rPr lang="ru-RU" sz="1600" b="1" dirty="0"/>
              <a:t> консультирования, </a:t>
            </a:r>
            <a:r>
              <a:rPr lang="ru-RU" sz="1600" b="1" dirty="0" smtClean="0"/>
              <a:t>направленного на </a:t>
            </a:r>
            <a:r>
              <a:rPr lang="ru-RU" sz="1600" b="1" dirty="0"/>
              <a:t>оказание психологической помощи женщине и имеющее своей целью изменить решение в пользу сохранения </a:t>
            </a:r>
            <a:r>
              <a:rPr lang="ru-RU" sz="1600" b="1" dirty="0" smtClean="0"/>
              <a:t>беременности и рождения ребенка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12342" y="5733256"/>
            <a:ext cx="9156341" cy="8925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4</a:t>
            </a:r>
            <a:r>
              <a:rPr lang="ru-RU" sz="2000" b="1" dirty="0" smtClean="0"/>
              <a:t>. Совершенствование вспомогательных репродуктивных технологий:</a:t>
            </a:r>
          </a:p>
          <a:p>
            <a:pPr marL="285750" indent="-285750">
              <a:buFontTx/>
              <a:buChar char="-"/>
            </a:pPr>
            <a:r>
              <a:rPr lang="ru-RU" sz="1600" b="1" dirty="0" smtClean="0"/>
              <a:t>использование для пациентов бесплатных программ ЭКО</a:t>
            </a:r>
          </a:p>
          <a:p>
            <a:pPr marL="285750" indent="-285750">
              <a:buFontTx/>
              <a:buChar char="-"/>
            </a:pPr>
            <a:r>
              <a:rPr lang="ru-RU" sz="1600" b="1" dirty="0" smtClean="0"/>
              <a:t>проведение </a:t>
            </a:r>
            <a:r>
              <a:rPr lang="ru-RU" sz="1600" b="1" dirty="0"/>
              <a:t>циклов методом ИКСИ, </a:t>
            </a:r>
            <a:r>
              <a:rPr lang="ru-RU" sz="1600" b="1" dirty="0" smtClean="0"/>
              <a:t>а так же с </a:t>
            </a:r>
            <a:r>
              <a:rPr lang="ru-RU" sz="1600" b="1" dirty="0"/>
              <a:t>подсадкой  размороженных </a:t>
            </a:r>
            <a:r>
              <a:rPr lang="ru-RU" sz="1600" b="1" dirty="0" smtClean="0"/>
              <a:t>эмбрионов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155" y="4365104"/>
            <a:ext cx="9148822" cy="113877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3</a:t>
            </a:r>
            <a:r>
              <a:rPr lang="ru-RU" sz="2000" b="1" dirty="0" smtClean="0"/>
              <a:t>. Профилактика </a:t>
            </a:r>
            <a:r>
              <a:rPr lang="ru-RU" sz="2000" b="1" dirty="0" err="1" smtClean="0"/>
              <a:t>невынашивания</a:t>
            </a:r>
            <a:r>
              <a:rPr lang="ru-RU" sz="2000" b="1" dirty="0" smtClean="0"/>
              <a:t> беременности:</a:t>
            </a:r>
          </a:p>
          <a:p>
            <a:pPr marL="285750" indent="-285750">
              <a:buFontTx/>
              <a:buChar char="-"/>
            </a:pPr>
            <a:r>
              <a:rPr lang="ru-RU" sz="1600" b="1" dirty="0" smtClean="0"/>
              <a:t>соблюдение </a:t>
            </a:r>
            <a:r>
              <a:rPr lang="ru-RU" sz="1600" b="1" dirty="0"/>
              <a:t>маршрутизации беременных с высоким риском преждевременных </a:t>
            </a:r>
            <a:r>
              <a:rPr lang="ru-RU" sz="1600" b="1" dirty="0" smtClean="0"/>
              <a:t>родов</a:t>
            </a:r>
          </a:p>
          <a:p>
            <a:pPr marL="285750" indent="-285750">
              <a:buFontTx/>
              <a:buChar char="-"/>
            </a:pPr>
            <a:r>
              <a:rPr lang="ru-RU" sz="1600" b="1" dirty="0" smtClean="0"/>
              <a:t> исполнение стандартов, порядков и федеральных клинических протоколов  специализированной </a:t>
            </a:r>
            <a:r>
              <a:rPr lang="ru-RU" sz="1600" b="1" dirty="0"/>
              <a:t>медицинской помощи при преждевременных родах </a:t>
            </a:r>
            <a:r>
              <a:rPr lang="ru-RU" sz="16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968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089012" y="3576946"/>
            <a:ext cx="823912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6553200" y="1238980"/>
            <a:ext cx="393700" cy="39528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7503" y="1646059"/>
            <a:ext cx="4260151" cy="8182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инфраструктуры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службы материнства и детства и укрепление ее материально-технической базы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4008" y="1646059"/>
            <a:ext cx="4392488" cy="80658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Совершенствование  трехуровневой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системы оказания медицинской помощи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37830" y="4887736"/>
            <a:ext cx="4404843" cy="9895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0000CC"/>
                </a:solidFill>
              </a:rPr>
              <a:t>Повышение доступности специализированной, в том числе высокотехнологичной, медицинской помощи детям, в том числе в учреждениях родовспоможения и детства региона</a:t>
            </a:r>
            <a:endParaRPr lang="ru-RU" sz="1400" b="1" dirty="0">
              <a:solidFill>
                <a:srgbClr val="0000CC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7503" y="2526335"/>
            <a:ext cx="4256766" cy="5426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0000CC"/>
                </a:solidFill>
              </a:rPr>
              <a:t>Реконструкция ГУ «Республиканская детская клиническая больница»</a:t>
            </a:r>
            <a:endParaRPr lang="ru-RU" sz="1400" b="1" dirty="0">
              <a:solidFill>
                <a:srgbClr val="0000CC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7503" y="3655992"/>
            <a:ext cx="4256766" cy="64035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0000CC"/>
                </a:solidFill>
              </a:rPr>
              <a:t>Оснащение учреждений родовспоможения и детства в соответствии с Порядками и Стандартами современным медицинским оборудованием</a:t>
            </a:r>
            <a:endParaRPr lang="ru-RU" sz="1400" b="1" dirty="0">
              <a:solidFill>
                <a:srgbClr val="0000CC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44008" y="3299664"/>
            <a:ext cx="4392488" cy="6417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00CC"/>
                </a:solidFill>
              </a:rPr>
              <a:t> </a:t>
            </a:r>
            <a:r>
              <a:rPr lang="ru-RU" sz="1400" b="1" dirty="0" smtClean="0">
                <a:solidFill>
                  <a:srgbClr val="0000CC"/>
                </a:solidFill>
              </a:rPr>
              <a:t>Оказание медицинской помощи женщинам и детям в соответствии с Порядками, Стандартами и федеральными клиническими протоколами</a:t>
            </a:r>
            <a:endParaRPr lang="ru-RU" sz="1400" b="1" dirty="0">
              <a:solidFill>
                <a:srgbClr val="0000CC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44008" y="4015779"/>
            <a:ext cx="4404842" cy="7975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00CC"/>
                </a:solidFill>
              </a:rPr>
              <a:t>С</a:t>
            </a:r>
            <a:r>
              <a:rPr lang="ru-RU" sz="1400" b="1" dirty="0" smtClean="0">
                <a:solidFill>
                  <a:srgbClr val="0000CC"/>
                </a:solidFill>
              </a:rPr>
              <a:t>овершенствование реабилитационных технологий, в том числе по выхаживанию детей с низкой и экстремально низкой массой тела при рождении</a:t>
            </a:r>
            <a:endParaRPr lang="ru-RU" sz="1400" b="1" dirty="0">
              <a:solidFill>
                <a:srgbClr val="0000CC"/>
              </a:solidFill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4864" y="720235"/>
            <a:ext cx="9144000" cy="47405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chemeClr val="bg1"/>
                </a:solidFill>
              </a:rPr>
              <a:t>Снижение материнской, младенческой и детской смертности</a:t>
            </a:r>
            <a:endParaRPr lang="ru-RU" sz="2400" dirty="0"/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34" y="0"/>
            <a:ext cx="1589515" cy="70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Стрелка вниз 30"/>
          <p:cNvSpPr/>
          <p:nvPr/>
        </p:nvSpPr>
        <p:spPr>
          <a:xfrm>
            <a:off x="1882509" y="1238980"/>
            <a:ext cx="393700" cy="39528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07503" y="3130956"/>
            <a:ext cx="4256766" cy="43655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0000CC"/>
                </a:solidFill>
              </a:rPr>
              <a:t>Проведение капитальных и текущих ремонтов учреждений службы</a:t>
            </a:r>
            <a:endParaRPr lang="ru-RU" sz="1400" b="1" dirty="0">
              <a:solidFill>
                <a:srgbClr val="0000CC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C3FB-0017-484A-A264-2A2D361F4BEF}" type="slidenum">
              <a:rPr lang="ru-RU" smtClean="0"/>
              <a:t>14</a:t>
            </a:fld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31203" y="4365176"/>
            <a:ext cx="4256766" cy="8640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00CC"/>
                </a:solidFill>
              </a:rPr>
              <a:t> </a:t>
            </a:r>
            <a:r>
              <a:rPr lang="ru-RU" sz="1400" b="1" dirty="0" smtClean="0">
                <a:solidFill>
                  <a:srgbClr val="0000CC"/>
                </a:solidFill>
              </a:rPr>
              <a:t>Укрепление кадрового потенциала службы с непрерывным повышением квалификации медицинских работников (федеральные </a:t>
            </a:r>
            <a:r>
              <a:rPr lang="ru-RU" sz="1400" b="1" dirty="0" err="1" smtClean="0">
                <a:solidFill>
                  <a:srgbClr val="0000CC"/>
                </a:solidFill>
              </a:rPr>
              <a:t>симуляционные</a:t>
            </a:r>
            <a:r>
              <a:rPr lang="ru-RU" sz="1400" b="1" dirty="0" smtClean="0">
                <a:solidFill>
                  <a:srgbClr val="0000CC"/>
                </a:solidFill>
              </a:rPr>
              <a:t> центры)</a:t>
            </a:r>
            <a:endParaRPr lang="ru-RU" sz="1400" b="1" dirty="0">
              <a:solidFill>
                <a:srgbClr val="0000CC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644008" y="2526335"/>
            <a:ext cx="4404843" cy="7135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00CC"/>
                </a:solidFill>
              </a:rPr>
              <a:t> </a:t>
            </a:r>
            <a:r>
              <a:rPr lang="ru-RU" sz="1400" b="1" dirty="0" smtClean="0">
                <a:solidFill>
                  <a:srgbClr val="161DAA"/>
                </a:solidFill>
              </a:rPr>
              <a:t>Соблюдение основных принципов оказания </a:t>
            </a:r>
            <a:r>
              <a:rPr lang="ru-RU" sz="1400" b="1" dirty="0">
                <a:solidFill>
                  <a:srgbClr val="161DAA"/>
                </a:solidFill>
              </a:rPr>
              <a:t>помощи: регионализация, централизация и </a:t>
            </a:r>
            <a:r>
              <a:rPr lang="ru-RU" sz="1400" b="1" dirty="0" err="1">
                <a:solidFill>
                  <a:srgbClr val="161DAA"/>
                </a:solidFill>
              </a:rPr>
              <a:t>уровневость</a:t>
            </a:r>
            <a:r>
              <a:rPr lang="ru-RU" sz="1400" b="1" dirty="0" smtClean="0">
                <a:solidFill>
                  <a:srgbClr val="161DAA"/>
                </a:solidFill>
              </a:rPr>
              <a:t> </a:t>
            </a:r>
            <a:endParaRPr lang="ru-RU" sz="1400" b="1" dirty="0">
              <a:solidFill>
                <a:srgbClr val="161DAA"/>
              </a:solidFill>
            </a:endParaRPr>
          </a:p>
        </p:txBody>
      </p:sp>
      <p:pic>
        <p:nvPicPr>
          <p:cNvPr id="22" name="Picture 6" descr="http://img1.liveinternet.ru/images/attach/c/7/94/72/94072623_large_detimalishidetioboirebenok6386319277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06" y="5280581"/>
            <a:ext cx="2665349" cy="1726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48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334" y="1772816"/>
            <a:ext cx="9153334" cy="252028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b="1" dirty="0"/>
              <a:t>СОВЕРШЕНСТВОВАНИЕ КАДРОВОЙ ПОЛИТИКИ В ЗДРАВООХРАНЕНИИ</a:t>
            </a:r>
            <a:endParaRPr lang="ru-RU" sz="36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34" y="0"/>
            <a:ext cx="2524881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Группа 10"/>
          <p:cNvGrpSpPr/>
          <p:nvPr/>
        </p:nvGrpSpPr>
        <p:grpSpPr>
          <a:xfrm>
            <a:off x="6252759" y="5421923"/>
            <a:ext cx="2891241" cy="934427"/>
            <a:chOff x="6252759" y="5421923"/>
            <a:chExt cx="2891241" cy="1107996"/>
          </a:xfrm>
        </p:grpSpPr>
        <p:sp>
          <p:nvSpPr>
            <p:cNvPr id="8" name="TextBox 7"/>
            <p:cNvSpPr txBox="1"/>
            <p:nvPr/>
          </p:nvSpPr>
          <p:spPr>
            <a:xfrm>
              <a:off x="6252759" y="5421923"/>
              <a:ext cx="2880320" cy="369332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252759" y="5791255"/>
              <a:ext cx="2880320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/>
                <a:t>Республика Коми </a:t>
              </a:r>
              <a:r>
                <a:rPr lang="ru-RU" b="1" dirty="0"/>
                <a:t>2016 </a:t>
              </a:r>
              <a:endParaRPr lang="ru-RU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63680" y="6160587"/>
              <a:ext cx="2880320" cy="369332"/>
            </a:xfrm>
            <a:prstGeom prst="rect">
              <a:avLst/>
            </a:prstGeom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dk1"/>
            </a:lnRef>
            <a:fillRef idx="100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C3FB-0017-484A-A264-2A2D361F4BEF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72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8072"/>
            <a:ext cx="9144000" cy="91043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100" b="1" dirty="0"/>
              <a:t>Комплекс </a:t>
            </a:r>
            <a:r>
              <a:rPr lang="ru-RU" sz="3100" b="1" dirty="0" smtClean="0"/>
              <a:t>мероприятий, </a:t>
            </a:r>
            <a:r>
              <a:rPr lang="ru-RU" sz="3100" b="1" dirty="0"/>
              <a:t>направленных на </a:t>
            </a:r>
            <a:r>
              <a:rPr lang="ru-RU" sz="3100" b="1" dirty="0" smtClean="0"/>
              <a:t>снижение дефицита </a:t>
            </a:r>
            <a:r>
              <a:rPr lang="ru-RU" sz="3100" b="1" dirty="0"/>
              <a:t>к</a:t>
            </a:r>
            <a:r>
              <a:rPr lang="ru-RU" sz="3100" b="1" dirty="0" smtClean="0"/>
              <a:t>валифицированных медицинских  кадров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34" y="0"/>
            <a:ext cx="1589515" cy="70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97622" y="2060848"/>
            <a:ext cx="8694857" cy="4308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200" b="1" dirty="0" smtClean="0"/>
              <a:t>Развитие </a:t>
            </a:r>
            <a:r>
              <a:rPr lang="ru-RU" sz="2200" b="1" dirty="0"/>
              <a:t>кадрового потенциала медицинских организаций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6132" y="2636912"/>
            <a:ext cx="8694857" cy="4308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200" b="1" dirty="0" smtClean="0"/>
              <a:t>Подготовка </a:t>
            </a:r>
            <a:r>
              <a:rPr lang="ru-RU" sz="2200" b="1" dirty="0"/>
              <a:t>и повышение квалификации медицинских </a:t>
            </a:r>
            <a:r>
              <a:rPr lang="ru-RU" sz="2200" b="1" dirty="0" smtClean="0"/>
              <a:t>кадров</a:t>
            </a:r>
            <a:endParaRPr lang="ru-RU" sz="2200" b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-28440" y="3356992"/>
            <a:ext cx="9144000" cy="467947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/>
              <a:t>ОСНОВНЫЕ ЦЕЛЕВЫЕ ПОКАЗАТЕЛИ НА 2016 ГОД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-881" y="3933056"/>
            <a:ext cx="9116441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Обеспеченность врачами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ru-RU" sz="1600" b="1" dirty="0">
                <a:solidFill>
                  <a:srgbClr val="FF0000"/>
                </a:solidFill>
              </a:rPr>
              <a:t>не менее 39,1 человек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на 10 тыс. человек населения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4432756"/>
            <a:ext cx="9173198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00CC"/>
                </a:solidFill>
              </a:rPr>
              <a:t>Обеспеченность средним медицинским персоналом </a:t>
            </a:r>
            <a:r>
              <a:rPr lang="ru-RU" sz="1600" b="1" dirty="0" smtClean="0">
                <a:solidFill>
                  <a:srgbClr val="0000CC"/>
                </a:solidFill>
              </a:rPr>
              <a:t>- </a:t>
            </a:r>
            <a:r>
              <a:rPr lang="ru-RU" sz="1600" b="1" dirty="0">
                <a:solidFill>
                  <a:srgbClr val="FF0000"/>
                </a:solidFill>
              </a:rPr>
              <a:t>не менее 127,9 человек </a:t>
            </a:r>
            <a:r>
              <a:rPr lang="ru-RU" sz="1600" b="1" dirty="0">
                <a:solidFill>
                  <a:srgbClr val="0000CC"/>
                </a:solidFill>
              </a:rPr>
              <a:t>на 10 тыс. человек населения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9334" y="5085184"/>
            <a:ext cx="9153021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CC"/>
                </a:solidFill>
              </a:rPr>
              <a:t>Доля </a:t>
            </a:r>
            <a:r>
              <a:rPr lang="ru-RU" sz="1600" b="1" dirty="0">
                <a:solidFill>
                  <a:srgbClr val="0000CC"/>
                </a:solidFill>
              </a:rPr>
              <a:t>врачей, имеющих квалификационную категорию, </a:t>
            </a:r>
            <a:r>
              <a:rPr lang="ru-RU" sz="1600" b="1" dirty="0" smtClean="0">
                <a:solidFill>
                  <a:srgbClr val="0000CC"/>
                </a:solidFill>
              </a:rPr>
              <a:t>- </a:t>
            </a:r>
            <a:r>
              <a:rPr lang="ru-RU" sz="1600" b="1" dirty="0">
                <a:solidFill>
                  <a:srgbClr val="FF0000"/>
                </a:solidFill>
              </a:rPr>
              <a:t>не менее </a:t>
            </a:r>
            <a:r>
              <a:rPr lang="ru-RU" sz="1600" b="1" dirty="0" smtClean="0">
                <a:solidFill>
                  <a:srgbClr val="FF0000"/>
                </a:solidFill>
              </a:rPr>
              <a:t>37,7% </a:t>
            </a:r>
            <a:r>
              <a:rPr lang="ru-RU" sz="1600" b="1" dirty="0">
                <a:solidFill>
                  <a:srgbClr val="0000CC"/>
                </a:solidFill>
              </a:rPr>
              <a:t>от общего числа </a:t>
            </a:r>
            <a:r>
              <a:rPr lang="ru-RU" sz="1600" b="1" dirty="0" smtClean="0">
                <a:solidFill>
                  <a:srgbClr val="0000CC"/>
                </a:solidFill>
              </a:rPr>
              <a:t>врачей, </a:t>
            </a:r>
            <a:r>
              <a:rPr lang="ru-RU" sz="1600" b="1" dirty="0">
                <a:solidFill>
                  <a:srgbClr val="0000CC"/>
                </a:solidFill>
              </a:rPr>
              <a:t>работающих </a:t>
            </a:r>
            <a:r>
              <a:rPr lang="ru-RU" sz="1600" b="1" dirty="0" smtClean="0">
                <a:solidFill>
                  <a:srgbClr val="0000CC"/>
                </a:solidFill>
              </a:rPr>
              <a:t>в </a:t>
            </a:r>
            <a:r>
              <a:rPr lang="ru-RU" sz="1600" b="1" dirty="0">
                <a:solidFill>
                  <a:srgbClr val="0000CC"/>
                </a:solidFill>
              </a:rPr>
              <a:t>медицинских организациях Республики Коми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5805264"/>
            <a:ext cx="9180579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66FF"/>
                </a:solidFill>
              </a:rPr>
              <a:t>Доля </a:t>
            </a:r>
            <a:r>
              <a:rPr lang="ru-RU" sz="1600" b="1" dirty="0">
                <a:solidFill>
                  <a:srgbClr val="0066FF"/>
                </a:solidFill>
              </a:rPr>
              <a:t>средних медицинских работников, имеющих квалификационную категорию, </a:t>
            </a:r>
            <a:r>
              <a:rPr lang="ru-RU" sz="1600" b="1" dirty="0" smtClean="0">
                <a:solidFill>
                  <a:srgbClr val="0066FF"/>
                </a:solidFill>
              </a:rPr>
              <a:t>- не менее 54,5% от общего числа </a:t>
            </a:r>
            <a:r>
              <a:rPr lang="ru-RU" sz="1600" b="1" dirty="0">
                <a:solidFill>
                  <a:srgbClr val="0066FF"/>
                </a:solidFill>
              </a:rPr>
              <a:t>работающих в медицинских организациях Республики </a:t>
            </a:r>
            <a:r>
              <a:rPr lang="ru-RU" sz="1600" b="1" dirty="0" smtClean="0">
                <a:solidFill>
                  <a:srgbClr val="0066FF"/>
                </a:solidFill>
              </a:rPr>
              <a:t>Коми</a:t>
            </a:r>
            <a:endParaRPr lang="ru-RU" sz="1600" b="1" dirty="0">
              <a:solidFill>
                <a:srgbClr val="0066FF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C3FB-0017-484A-A264-2A2D361F4BEF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41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34" y="0"/>
            <a:ext cx="1589515" cy="70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790370"/>
            <a:ext cx="9144000" cy="55039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600" b="1" dirty="0" smtClean="0"/>
              <a:t>Развитие </a:t>
            </a:r>
            <a:r>
              <a:rPr lang="ru-RU" sz="2600" b="1" dirty="0"/>
              <a:t>кадрового потенциала медицинских организаций </a:t>
            </a:r>
            <a:endParaRPr lang="ru-RU" sz="2600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0" y="3977290"/>
            <a:ext cx="9144000" cy="51357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/>
              <a:t>Подготовка и повышение квалификации медицинских </a:t>
            </a:r>
            <a:r>
              <a:rPr lang="ru-RU" sz="2800" b="1" dirty="0" smtClean="0"/>
              <a:t>кадров</a:t>
            </a:r>
            <a:endParaRPr lang="ru-RU" sz="2600" dirty="0"/>
          </a:p>
        </p:txBody>
      </p:sp>
      <p:sp>
        <p:nvSpPr>
          <p:cNvPr id="14" name="TextBox 13"/>
          <p:cNvSpPr txBox="1"/>
          <p:nvPr/>
        </p:nvSpPr>
        <p:spPr>
          <a:xfrm>
            <a:off x="-13956" y="1410077"/>
            <a:ext cx="5449665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66FF"/>
                </a:solidFill>
              </a:rPr>
              <a:t>Совершенствование системы оплаты труда (внедрение «эффективного контракта</a:t>
            </a:r>
            <a:r>
              <a:rPr lang="ru-RU" sz="1600" b="1" dirty="0" smtClean="0">
                <a:solidFill>
                  <a:srgbClr val="0066FF"/>
                </a:solidFill>
              </a:rPr>
              <a:t>»)</a:t>
            </a:r>
            <a:endParaRPr lang="ru-RU" sz="1600" b="1" dirty="0">
              <a:solidFill>
                <a:srgbClr val="0066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2132856"/>
            <a:ext cx="5436096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00CC"/>
                </a:solidFill>
              </a:rPr>
              <a:t>Реализация мер социальной поддержки медицинских работников, оказывающих первичную медико-санитарную помощь (включая программу «Земский доктор</a:t>
            </a:r>
            <a:r>
              <a:rPr lang="ru-RU" sz="1600" b="1" dirty="0" smtClean="0">
                <a:solidFill>
                  <a:srgbClr val="0000CC"/>
                </a:solidFill>
              </a:rPr>
              <a:t>»)</a:t>
            </a:r>
            <a:endParaRPr lang="ru-RU" sz="1600" b="1" dirty="0">
              <a:solidFill>
                <a:srgbClr val="0000CC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3284984"/>
            <a:ext cx="9180579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Строительство объектов здравоохранения, расположенных в сельской местности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(ФАП), с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жилыми помещениями для медицинского работника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59190" y="4725144"/>
            <a:ext cx="548481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00CC"/>
                </a:solidFill>
              </a:rPr>
              <a:t>Совершенствование </a:t>
            </a:r>
            <a:r>
              <a:rPr lang="ru-RU" sz="1600" b="1" dirty="0">
                <a:solidFill>
                  <a:srgbClr val="0000CC"/>
                </a:solidFill>
              </a:rPr>
              <a:t>образовательных программ для подготовки медицинского </a:t>
            </a:r>
            <a:r>
              <a:rPr lang="ru-RU" sz="1600" b="1" dirty="0" smtClean="0">
                <a:solidFill>
                  <a:srgbClr val="0000CC"/>
                </a:solidFill>
              </a:rPr>
              <a:t>персонала</a:t>
            </a:r>
            <a:endParaRPr lang="ru-RU" sz="1600" b="1" dirty="0">
              <a:solidFill>
                <a:srgbClr val="0000C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80792" y="5491458"/>
            <a:ext cx="5449665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66FF"/>
                </a:solidFill>
              </a:rPr>
              <a:t>Аккредитация </a:t>
            </a:r>
            <a:r>
              <a:rPr lang="ru-RU" sz="1600" b="1" dirty="0">
                <a:solidFill>
                  <a:srgbClr val="0066FF"/>
                </a:solidFill>
              </a:rPr>
              <a:t>специалистов </a:t>
            </a:r>
            <a:r>
              <a:rPr lang="ru-RU" sz="1600" b="1" dirty="0" smtClean="0">
                <a:solidFill>
                  <a:srgbClr val="0066FF"/>
                </a:solidFill>
              </a:rPr>
              <a:t>с высшим медицинским образованием в </a:t>
            </a:r>
            <a:r>
              <a:rPr lang="ru-RU" sz="1600" b="1" dirty="0">
                <a:solidFill>
                  <a:srgbClr val="0066FF"/>
                </a:solidFill>
              </a:rPr>
              <a:t>рамках совершенствования системы допуска к профессиональной деятельности</a:t>
            </a:r>
          </a:p>
        </p:txBody>
      </p:sp>
      <p:pic>
        <p:nvPicPr>
          <p:cNvPr id="1028" name="Picture 4" descr="http://4.bp.blogspot.com/-S2CYcDis9AU/ToQliU5qGUI/AAAAAAAABHM/5R58wm6zzdo/s1600/Sim_Lab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23" y="4901570"/>
            <a:ext cx="1872208" cy="1256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dentalxrayaprons.com/wp-content/uploads/2015/04/SS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0550" y="1410077"/>
            <a:ext cx="2160240" cy="1694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C3FB-0017-484A-A264-2A2D361F4BEF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95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10707" y="1628800"/>
            <a:ext cx="9153334" cy="26642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b="1" dirty="0" smtClean="0"/>
              <a:t>ИНФОРМАТИЗАЦИЯ ЗДРАВООХРАНЕНИЯ</a:t>
            </a:r>
            <a:endParaRPr lang="ru-RU" sz="3600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6252759" y="5421923"/>
            <a:ext cx="2891241" cy="1107996"/>
            <a:chOff x="6252759" y="5421923"/>
            <a:chExt cx="2891241" cy="1107996"/>
          </a:xfrm>
        </p:grpSpPr>
        <p:sp>
          <p:nvSpPr>
            <p:cNvPr id="7" name="TextBox 6"/>
            <p:cNvSpPr txBox="1"/>
            <p:nvPr/>
          </p:nvSpPr>
          <p:spPr>
            <a:xfrm>
              <a:off x="6252759" y="5421923"/>
              <a:ext cx="2880320" cy="369332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252759" y="5791255"/>
              <a:ext cx="2880320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/>
                <a:t>Республика Коми </a:t>
              </a:r>
              <a:r>
                <a:rPr lang="ru-RU" b="1" dirty="0"/>
                <a:t>2016 </a:t>
              </a:r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263680" y="6160587"/>
              <a:ext cx="2880320" cy="369332"/>
            </a:xfrm>
            <a:prstGeom prst="rect">
              <a:avLst/>
            </a:prstGeom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dk1"/>
            </a:lnRef>
            <a:fillRef idx="100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ru-RU" dirty="0"/>
            </a:p>
          </p:txBody>
        </p:sp>
      </p:grp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34" y="0"/>
            <a:ext cx="2363234" cy="105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C3FB-0017-484A-A264-2A2D361F4BEF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3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34" y="0"/>
            <a:ext cx="1589515" cy="70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790370"/>
            <a:ext cx="9144000" cy="958589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100" b="1" dirty="0"/>
              <a:t>Комплекс </a:t>
            </a:r>
            <a:r>
              <a:rPr lang="ru-RU" sz="3100" b="1" dirty="0" smtClean="0"/>
              <a:t>мероприятий, </a:t>
            </a:r>
            <a:r>
              <a:rPr lang="ru-RU" sz="3100" b="1" dirty="0"/>
              <a:t>направленных на </a:t>
            </a:r>
            <a:r>
              <a:rPr lang="ru-RU" sz="3100" b="1" dirty="0" smtClean="0"/>
              <a:t>внедрение современных информационных систем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1786881"/>
            <a:ext cx="9144000" cy="12350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1. Совершенствование условий для внедрения систем электронного документооборота при обмене медицинской информацией, ведения персонифицированного учета оказанных медицинских услуг, возможности ведения электронной медицинской карты гражданина и организации записи к врачу в электронном виде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-9334" y="3097826"/>
            <a:ext cx="9144000" cy="4919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0066FF"/>
                </a:solidFill>
              </a:rPr>
              <a:t>2</a:t>
            </a:r>
            <a:r>
              <a:rPr lang="ru-RU" sz="2000" b="1" dirty="0">
                <a:solidFill>
                  <a:srgbClr val="0066FF"/>
                </a:solidFill>
              </a:rPr>
              <a:t>. Совершенствование системы обмена телемедицинскими данными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3683173"/>
            <a:ext cx="9144000" cy="13752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rgbClr val="0000CC"/>
                </a:solidFill>
              </a:rPr>
              <a:t>3. Организация и ведение системы управленческого учета административно-хозяйственной деятельности медицинских учреждений, единого регистра медицинских работников, электронного паспорта медицинского учреждения и паспорта системы здравоохранения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6568" y="5151799"/>
            <a:ext cx="9144000" cy="467947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/>
              <a:t>ОСНОВНОЙ ЦЕЛЕВОЙ ПОКАЗАТЕЛЬ НА 2016 ГОД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-9334" y="5748011"/>
            <a:ext cx="9116441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Доля государственных учреждений здравоохранения, использующих электронный документооборот при обмене медицинской информацией,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ru-RU" sz="1600" b="1" dirty="0" smtClean="0">
                <a:solidFill>
                  <a:srgbClr val="FF0000"/>
                </a:solidFill>
              </a:rPr>
              <a:t>не менее 100%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от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общего количества государственных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учреждений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C3FB-0017-484A-A264-2A2D361F4BEF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59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90370"/>
            <a:ext cx="9144000" cy="91043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b="1" dirty="0" smtClean="0"/>
              <a:t>ПРИОРИТЕТНЫЕ НАПРАВЛЕНИЯ ДЕЯТЕЛЬНОСТИ МИНИСТЕРСТВА ЗДРАВООХРАНЕНИЯ РЕСПУБЛИКИ КОМИ В 2016 ГОДУ</a:t>
            </a:r>
            <a:endParaRPr lang="ru-RU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34" y="0"/>
            <a:ext cx="1589515" cy="70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35360" y="3199968"/>
            <a:ext cx="8496944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smtClean="0"/>
              <a:t>2. </a:t>
            </a:r>
            <a:r>
              <a:rPr lang="ru-RU" sz="2400" b="1" dirty="0" smtClean="0"/>
              <a:t>СОВЕРШЕНСТВОВАНИЕ </a:t>
            </a:r>
            <a:r>
              <a:rPr lang="ru-RU" sz="2400" b="1" dirty="0"/>
              <a:t>МЕДИЦИНСКОЙ ПОМОЩИ МАТЕРИ И РЕБЕНКУ </a:t>
            </a:r>
            <a:endParaRPr lang="ru-RU" sz="24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23528" y="4128196"/>
            <a:ext cx="8496944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/>
              <a:t>3</a:t>
            </a:r>
            <a:r>
              <a:rPr lang="ru-RU" sz="2400" b="1" dirty="0" smtClean="0"/>
              <a:t>. СОВЕРШЕНСТВОВАНИЕ КАДРОВОЙ ПОЛИТИКИ В ЗДРАВООХРАНЕНИИ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528" y="5104956"/>
            <a:ext cx="8496944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/>
              <a:t>4</a:t>
            </a:r>
            <a:r>
              <a:rPr lang="ru-RU" sz="2400" b="1" dirty="0" smtClean="0"/>
              <a:t>. ИНФОРМАТИЗАЦИЯ ЗДРАВООХРАНЕНИЯ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C3FB-0017-484A-A264-2A2D361F4BEF}" type="slidenum">
              <a:rPr lang="ru-RU" smtClean="0"/>
              <a:t>2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35360" y="1886455"/>
            <a:ext cx="8496944" cy="12003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1. </a:t>
            </a:r>
            <a:r>
              <a:rPr lang="ru-RU" sz="2400" b="1" dirty="0" smtClean="0"/>
              <a:t>СОВЕРШЕНСТВОВАНИЕ ПЕРВИЧНОЙ </a:t>
            </a:r>
            <a:r>
              <a:rPr lang="ru-RU" sz="2400" b="1" dirty="0"/>
              <a:t>МЕДИКО-САНИТАРНОЙ ПОМОЩИ </a:t>
            </a:r>
            <a:r>
              <a:rPr lang="ru-RU" sz="2400" b="1" dirty="0" smtClean="0"/>
              <a:t>НАСЕЛЕНИЮ (ПРИОРИТЕТ – ПРОФИЛАКТИЧЕСКОЕ НАПРАВЛЕНИЕ)   </a:t>
            </a:r>
          </a:p>
        </p:txBody>
      </p:sp>
    </p:spTree>
    <p:extLst>
      <p:ext uri="{BB962C8B-B14F-4D97-AF65-F5344CB8AC3E}">
        <p14:creationId xmlns:p14="http://schemas.microsoft.com/office/powerpoint/2010/main" val="292191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2768676"/>
            <a:ext cx="5148064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00CC"/>
                </a:solidFill>
              </a:rPr>
              <a:t>Подключение новых медицинских организаций к информационным ресурсам, обеспечивающим информационное взаимодействие с пациентом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57" y="2060144"/>
            <a:ext cx="9116441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66FF"/>
                </a:solidFill>
              </a:rPr>
              <a:t>Р</a:t>
            </a:r>
            <a:r>
              <a:rPr lang="ru-RU" sz="1600" b="1" dirty="0" smtClean="0">
                <a:solidFill>
                  <a:srgbClr val="0066FF"/>
                </a:solidFill>
              </a:rPr>
              <a:t>азвитие </a:t>
            </a:r>
            <a:r>
              <a:rPr lang="ru-RU" sz="1600" b="1" dirty="0">
                <a:solidFill>
                  <a:srgbClr val="0066FF"/>
                </a:solidFill>
              </a:rPr>
              <a:t>компьютерной и телекоммуникационной инфраструктуры медицинских организаций с учетом требований законодательства в области защиты информации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0009" y="4792581"/>
            <a:ext cx="9180579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66FF"/>
                </a:solidFill>
              </a:rPr>
              <a:t>О</a:t>
            </a:r>
            <a:r>
              <a:rPr lang="ru-RU" sz="1600" b="1" dirty="0" smtClean="0">
                <a:solidFill>
                  <a:srgbClr val="0066FF"/>
                </a:solidFill>
              </a:rPr>
              <a:t>беспечение </a:t>
            </a:r>
            <a:r>
              <a:rPr lang="ru-RU" sz="1600" b="1" dirty="0">
                <a:solidFill>
                  <a:srgbClr val="0066FF"/>
                </a:solidFill>
              </a:rPr>
              <a:t>работоспособности и бесперебойной работы прикладных компонентов региональной подсистемы единой государственной информационной системы в сфере здравоохранения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34" y="0"/>
            <a:ext cx="1589515" cy="70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7957" y="679271"/>
            <a:ext cx="9144000" cy="123756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/>
              <a:t>Совершенствование условий для внедрения систем электронного документооборота при обмене медицинской информацией, ведения персонифицированного учета оказанных медицинских услуг, возможности ведения электронной медицинской карты гражданина и организации записи к врачу в электронном </a:t>
            </a:r>
            <a:r>
              <a:rPr lang="ru-RU" sz="1800" b="1" dirty="0" smtClean="0"/>
              <a:t>виде</a:t>
            </a:r>
            <a:endParaRPr lang="ru-RU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7957" y="3780942"/>
            <a:ext cx="5140107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В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ключение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новых медицинских организаций в региональную подсистему единой государственной информационной системы в сфере здравоохранения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83968" y="5631310"/>
            <a:ext cx="4886602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00CC"/>
                </a:solidFill>
              </a:rPr>
              <a:t>Внедрение современных информационных технологий в деятельность учреждений здравоохранения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708856"/>
            <a:ext cx="1907023" cy="199340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467677"/>
            <a:ext cx="1800200" cy="1346606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C3FB-0017-484A-A264-2A2D361F4BEF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90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27613" y="1601565"/>
            <a:ext cx="5607726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Организация удаленного скрининга </a:t>
            </a:r>
            <a:r>
              <a:rPr lang="ru-RU" sz="1600" b="1" dirty="0" err="1">
                <a:solidFill>
                  <a:schemeClr val="tx2">
                    <a:lumMod val="75000"/>
                  </a:schemeClr>
                </a:solidFill>
              </a:rPr>
              <a:t>высокорисковых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 групп пациентов на уровне первичного звена здравоохранения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2472318"/>
            <a:ext cx="558011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00CC"/>
                </a:solidFill>
              </a:rPr>
              <a:t>Развитие телемедицинской сети в удаленных сельских территориях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34" y="0"/>
            <a:ext cx="1589515" cy="70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-21344" y="798393"/>
            <a:ext cx="9144000" cy="51748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/>
              <a:t>Совершенствование системы обмена телемедицинскими данными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14" y="3212976"/>
            <a:ext cx="9144000" cy="12241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/>
              <a:t>Организация и ведение системы управленческого учета административно-хозяйственной деятельности медицинских учреждений, единого регистра медицинских работников, электронного паспорта медицинского учреждения и паспорта системы здравоохранения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451662"/>
            <a:ext cx="2137758" cy="160543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542542" y="4725144"/>
            <a:ext cx="558011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00CC"/>
                </a:solidFill>
              </a:rPr>
              <a:t>Подключение </a:t>
            </a:r>
            <a:r>
              <a:rPr lang="ru-RU" sz="1600" b="1" dirty="0">
                <a:solidFill>
                  <a:srgbClr val="0000CC"/>
                </a:solidFill>
              </a:rPr>
              <a:t>новых медицинских организаций к информационным </a:t>
            </a:r>
            <a:r>
              <a:rPr lang="ru-RU" sz="1600" b="1" dirty="0" smtClean="0">
                <a:solidFill>
                  <a:srgbClr val="0000CC"/>
                </a:solidFill>
              </a:rPr>
              <a:t>ресурсам</a:t>
            </a:r>
            <a:endParaRPr lang="ru-RU" sz="1600" b="1" dirty="0">
              <a:solidFill>
                <a:srgbClr val="0000CC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542542" y="5462496"/>
            <a:ext cx="5580113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Создание специализированных информационных ресурсов для медицинских работников и граждан по вопросам здравоохранения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597709"/>
            <a:ext cx="2714625" cy="18097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C3FB-0017-484A-A264-2A2D361F4BEF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72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511300" y="450850"/>
            <a:ext cx="6121400" cy="40005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ru-RU" altLang="ru-RU" sz="2000" b="1" dirty="0" smtClean="0">
                <a:solidFill>
                  <a:schemeClr val="bg1"/>
                </a:solidFill>
                <a:latin typeface="+mj-lt"/>
                <a:ea typeface="Calibri" pitchFamily="34" charset="0"/>
              </a:rPr>
              <a:t>Результаты диспансеризации в 2013 году</a:t>
            </a:r>
            <a:endParaRPr lang="ru-RU" altLang="ru-RU" sz="28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864" y="720234"/>
            <a:ext cx="9144000" cy="83655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chemeClr val="bg1"/>
                </a:solidFill>
              </a:rPr>
              <a:t>РЕЗУЛЬТАТЫ РЕАЛИЗАЦИИ НАПРАВЛЕНИЙ ПУБЛИЧНОЙ ДЕКЛАРАЦИИ</a:t>
            </a:r>
            <a:endParaRPr lang="ru-RU" sz="2400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34" y="0"/>
            <a:ext cx="1589515" cy="70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0" y="1745142"/>
            <a:ext cx="9158197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рождаемости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2377098"/>
            <a:ext cx="9125775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Снижение общей смертности населения в 2016 г. </a:t>
            </a:r>
            <a:r>
              <a:rPr lang="ru-RU" sz="2400" b="1" dirty="0" smtClean="0">
                <a:solidFill>
                  <a:srgbClr val="FF0000"/>
                </a:solidFill>
              </a:rPr>
              <a:t>до 11,9 случая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на 1000 человек населения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9334" y="3378386"/>
            <a:ext cx="9139136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Количество сохраненных жизней - </a:t>
            </a:r>
            <a:r>
              <a:rPr lang="ru-RU" sz="2400" b="1" dirty="0" smtClean="0">
                <a:solidFill>
                  <a:srgbClr val="FF0000"/>
                </a:solidFill>
              </a:rPr>
              <a:t>не менее 288 чел.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C3FB-0017-484A-A264-2A2D361F4BEF}" type="slidenum">
              <a:rPr lang="ru-RU" smtClean="0"/>
              <a:t>22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-9334" y="3996272"/>
            <a:ext cx="9139136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Рост ожидаемой продолжительности жизни </a:t>
            </a:r>
            <a:r>
              <a:rPr lang="ru-RU" sz="2400" b="1" dirty="0" smtClean="0">
                <a:solidFill>
                  <a:srgbClr val="FF0000"/>
                </a:solidFill>
              </a:rPr>
              <a:t>до 69,8 лет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4646288"/>
            <a:ext cx="9139136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эффективности управления ресурсами здравоохранения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8074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334" y="1772816"/>
            <a:ext cx="9153334" cy="237626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4000" b="1" dirty="0"/>
              <a:t>Совершенствование первичной медико-санитарной </a:t>
            </a:r>
            <a:r>
              <a:rPr lang="ru-RU" sz="4000" b="1" dirty="0" smtClean="0"/>
              <a:t>помощи (приоритет – профилактическое направление) </a:t>
            </a:r>
            <a:endParaRPr lang="ru-RU" sz="40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34" y="0"/>
            <a:ext cx="2524881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Группа 10"/>
          <p:cNvGrpSpPr/>
          <p:nvPr/>
        </p:nvGrpSpPr>
        <p:grpSpPr>
          <a:xfrm>
            <a:off x="6252759" y="5421923"/>
            <a:ext cx="2891241" cy="934427"/>
            <a:chOff x="6252759" y="5421923"/>
            <a:chExt cx="2891241" cy="1107996"/>
          </a:xfrm>
        </p:grpSpPr>
        <p:sp>
          <p:nvSpPr>
            <p:cNvPr id="8" name="TextBox 7"/>
            <p:cNvSpPr txBox="1"/>
            <p:nvPr/>
          </p:nvSpPr>
          <p:spPr>
            <a:xfrm>
              <a:off x="6252759" y="5421923"/>
              <a:ext cx="2880320" cy="369332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252759" y="5791255"/>
              <a:ext cx="2880320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/>
                <a:t>Республика Коми </a:t>
              </a:r>
              <a:r>
                <a:rPr lang="ru-RU" b="1" dirty="0"/>
                <a:t>2016 </a:t>
              </a:r>
              <a:endParaRPr lang="ru-RU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63680" y="6160587"/>
              <a:ext cx="2880320" cy="369332"/>
            </a:xfrm>
            <a:prstGeom prst="rect">
              <a:avLst/>
            </a:prstGeom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dk1"/>
            </a:lnRef>
            <a:fillRef idx="100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C3FB-0017-484A-A264-2A2D361F4BE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90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8072"/>
            <a:ext cx="9144000" cy="91043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100" b="1" dirty="0"/>
              <a:t>Комплекс </a:t>
            </a:r>
            <a:r>
              <a:rPr lang="ru-RU" sz="3100" b="1" dirty="0" smtClean="0"/>
              <a:t>мероприятий, </a:t>
            </a:r>
            <a:r>
              <a:rPr lang="ru-RU" sz="3100" b="1" dirty="0"/>
              <a:t>направленных на развитие первичной медико-санитарной </a:t>
            </a:r>
            <a:r>
              <a:rPr lang="ru-RU" sz="3100" b="1" dirty="0" smtClean="0"/>
              <a:t>помощи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34" y="0"/>
            <a:ext cx="1589515" cy="70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4571" y="4558663"/>
            <a:ext cx="8694857" cy="4308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200" b="1" dirty="0" smtClean="0"/>
              <a:t>4. Повышение доступности лекарственного обеспечения</a:t>
            </a:r>
            <a:endParaRPr lang="ru-RU" sz="2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4571" y="1826295"/>
            <a:ext cx="8694857" cy="4308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200" b="1" dirty="0"/>
              <a:t>1. </a:t>
            </a:r>
            <a:r>
              <a:rPr lang="ru-RU" sz="2200" b="1" dirty="0" smtClean="0"/>
              <a:t>Развитие инфраструктуры общей лечебной сети</a:t>
            </a:r>
            <a:endParaRPr lang="ru-RU" sz="2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24571" y="2385620"/>
            <a:ext cx="8694857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200" b="1" dirty="0"/>
              <a:t>2</a:t>
            </a:r>
            <a:r>
              <a:rPr lang="ru-RU" sz="2200" b="1" dirty="0" smtClean="0"/>
              <a:t>. Развитие материально-технической базы медицинских организаций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4571" y="3302864"/>
            <a:ext cx="8694857" cy="11079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200" b="1" dirty="0" smtClean="0"/>
              <a:t>3. </a:t>
            </a:r>
            <a:r>
              <a:rPr lang="ru-RU" sz="2200" b="1" dirty="0"/>
              <a:t>Совершенствование существующих и внедрение новых организационных технологий оказания первичной медико-санитарной помощи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4571" y="5137353"/>
            <a:ext cx="8694857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200" b="1" dirty="0" smtClean="0"/>
              <a:t>5. Совершенствование оценки </a:t>
            </a:r>
            <a:r>
              <a:rPr lang="ru-RU" sz="2200" b="1" dirty="0"/>
              <a:t>эффективности деятельности медицинских организаций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C3FB-0017-484A-A264-2A2D361F4BEF}" type="slidenum">
              <a:rPr lang="ru-RU" smtClean="0"/>
              <a:t>4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24571" y="6054597"/>
            <a:ext cx="8694857" cy="4308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200" b="1" dirty="0" smtClean="0"/>
              <a:t>6. Диспансеризация населения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308706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34" y="0"/>
            <a:ext cx="1589515" cy="70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7503" y="980728"/>
            <a:ext cx="8784976" cy="4832092"/>
          </a:xfrm>
          <a:prstGeom prst="rect">
            <a:avLst/>
          </a:prstGeom>
          <a:solidFill>
            <a:schemeClr val="accent1">
              <a:lumMod val="20000"/>
              <a:lumOff val="80000"/>
              <a:alpha val="19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200" b="1" dirty="0"/>
              <a:t>Во исполнение Протокола совещания с руководителями органов управления здравоохранения субъектов Российской Федерации под председательством Министра здравоохранения Российской Федерации </a:t>
            </a:r>
            <a:r>
              <a:rPr lang="ru-RU" sz="2200" b="1" dirty="0" err="1"/>
              <a:t>В.И</a:t>
            </a:r>
            <a:r>
              <a:rPr lang="ru-RU" sz="2200" b="1" dirty="0"/>
              <a:t>. Скворцовой от 24 марта 2016 года № 73/17/49 Министерством здравоохранения Республики Коми проведена работа по оценке доступности медицинской помощи в соответствии с приказами Министерства здравоохранения Российской Федерации:</a:t>
            </a:r>
            <a:br>
              <a:rPr lang="ru-RU" sz="2200" b="1" dirty="0"/>
            </a:br>
            <a:r>
              <a:rPr lang="ru-RU" sz="2200" b="1" dirty="0"/>
              <a:t>	- от 27 февраля 2016 года № 132н «О Требованиях к размещению медицинских организаций государственной системы здравоохранения и муниципальной системы здравоохранения исходя из потребностей населения»;</a:t>
            </a:r>
            <a:br>
              <a:rPr lang="ru-RU" sz="2200" b="1" dirty="0"/>
            </a:br>
            <a:r>
              <a:rPr lang="ru-RU" sz="2200" b="1" dirty="0"/>
              <a:t>	- от 15 мая 2012 года № 543н «Об утверждении Положения об организации оказания первичной медико-санитарной помощи взрослому </a:t>
            </a:r>
            <a:r>
              <a:rPr lang="ru-RU" sz="2200" b="1" dirty="0" smtClean="0"/>
              <a:t>населению»</a:t>
            </a:r>
            <a:endParaRPr lang="ru-RU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71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661537"/>
            <a:ext cx="9132151" cy="679231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Развитие </a:t>
            </a:r>
            <a:r>
              <a:rPr lang="ru-RU" sz="2800" b="1" dirty="0"/>
              <a:t>инфраструктуры общей лечебной </a:t>
            </a:r>
            <a:r>
              <a:rPr lang="ru-RU" sz="2800" b="1" dirty="0" smtClean="0"/>
              <a:t>сети</a:t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99698" y="2996952"/>
            <a:ext cx="8152315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Мероприятия по обеспечению доступности: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-20086" y="3827949"/>
            <a:ext cx="9143999" cy="105050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Courier New" pitchFamily="49" charset="0"/>
              <a:buChar char="o"/>
            </a:pPr>
            <a:r>
              <a:rPr lang="ru-RU" dirty="0"/>
              <a:t>организация выездных форм медицинской деятельности, в том числе с использованием мобильных медицинских </a:t>
            </a:r>
            <a:r>
              <a:rPr lang="ru-RU" dirty="0" smtClean="0"/>
              <a:t>комплексов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ru-RU" dirty="0"/>
              <a:t>строительство фельдшерско-акушерских </a:t>
            </a:r>
            <a:r>
              <a:rPr lang="ru-RU" dirty="0" smtClean="0"/>
              <a:t>пунктов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ru-RU" dirty="0" smtClean="0"/>
              <a:t>организация </a:t>
            </a:r>
            <a:r>
              <a:rPr lang="ru-RU" dirty="0"/>
              <a:t>домовых хозяйств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7504" y="1484784"/>
            <a:ext cx="8712968" cy="1512168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      Проведен </a:t>
            </a:r>
            <a:r>
              <a:rPr lang="ru-RU" dirty="0"/>
              <a:t>анализ доступности всех населенных пунктов, расположенных согласно геоинформационному порталу вне зоны медицинского обслуживания. Для каждого населенного пункта, находящегося вне зоны медицинского обслуживания разработаны мероприятия по обеспечению доступности в разрезе видов медицинской </a:t>
            </a:r>
            <a:r>
              <a:rPr lang="ru-RU" dirty="0" smtClean="0"/>
              <a:t>помощи.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" y="4881784"/>
            <a:ext cx="91440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скорой медицинской помощи: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-20087" y="5254514"/>
            <a:ext cx="9143999" cy="105050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Courier New" pitchFamily="49" charset="0"/>
              <a:buChar char="o"/>
            </a:pPr>
            <a:r>
              <a:rPr lang="ru-RU" dirty="0"/>
              <a:t>организация постов дежурства бригад скорой медицинской помощи в период сезонного половодья  и </a:t>
            </a:r>
            <a:r>
              <a:rPr lang="ru-RU" dirty="0" smtClean="0"/>
              <a:t>ледостава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ru-RU" dirty="0"/>
              <a:t>организация скорой медицинской помощи и медицинской эвакуации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34" y="0"/>
            <a:ext cx="1589515" cy="70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1" y="3458617"/>
            <a:ext cx="91440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первичной медико-санитарной помощи: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C3FB-0017-484A-A264-2A2D361F4BE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06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31414" y="1412776"/>
            <a:ext cx="8345523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Мероприятия по обеспечению доступности: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-1" y="2590575"/>
            <a:ext cx="9143999" cy="105050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Courier New" pitchFamily="49" charset="0"/>
              <a:buChar char="o"/>
            </a:pPr>
            <a:r>
              <a:rPr lang="ru-RU" dirty="0"/>
              <a:t>строительство объекта «Лечебный корпус в с. Усть-Цильма</a:t>
            </a:r>
            <a:r>
              <a:rPr lang="ru-RU" dirty="0" smtClean="0"/>
              <a:t>»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ru-RU" dirty="0" smtClean="0"/>
              <a:t>совершенствование организации </a:t>
            </a:r>
            <a:r>
              <a:rPr lang="ru-RU" dirty="0"/>
              <a:t>скорой медицинской помощи и медицинской эвакуации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3663909"/>
            <a:ext cx="914400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специализированной медицинской помощи, оказываемой в медицинских организациях 2 уровня: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4310240"/>
            <a:ext cx="9208353" cy="234616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Courier New" pitchFamily="49" charset="0"/>
              <a:buChar char="o"/>
            </a:pPr>
            <a:r>
              <a:rPr lang="ru-RU" dirty="0"/>
              <a:t>постановка на учёт в республиканский реанимационно-консультативный центр в соответствии с приказом Минздрава Республики Коми № 8/377 от 13.05.2015 «О мерах по улучшению взаимодействия государственных учреждений здравоохранения Республики Коми и республиканских реанимационно-консультативных центров для взрослых</a:t>
            </a:r>
            <a:r>
              <a:rPr lang="ru-RU" dirty="0" smtClean="0"/>
              <a:t>»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ru-RU" dirty="0"/>
              <a:t>строительство объекта «Пристройка хирургического корпуса в п. </a:t>
            </a:r>
            <a:r>
              <a:rPr lang="ru-RU" dirty="0" err="1"/>
              <a:t>Шудаяг</a:t>
            </a:r>
            <a:r>
              <a:rPr lang="ru-RU" dirty="0"/>
              <a:t>» (г. Ухта)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ru-RU" dirty="0" smtClean="0"/>
              <a:t>совершенствование организации </a:t>
            </a:r>
            <a:r>
              <a:rPr lang="ru-RU" dirty="0"/>
              <a:t>медицинской </a:t>
            </a:r>
            <a:r>
              <a:rPr lang="ru-RU" dirty="0" smtClean="0"/>
              <a:t>эвакуации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ru-RU" dirty="0"/>
              <a:t>приобретение санитарного автотранспорта для медицинских </a:t>
            </a:r>
            <a:r>
              <a:rPr lang="ru-RU" dirty="0" smtClean="0"/>
              <a:t>организаций</a:t>
            </a:r>
            <a:endParaRPr lang="ru-RU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3" y="-77427"/>
            <a:ext cx="1629006" cy="725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31414" y="648237"/>
            <a:ext cx="8345523" cy="692531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Развитие </a:t>
            </a:r>
            <a:r>
              <a:rPr lang="ru-RU" sz="2800" b="1" dirty="0"/>
              <a:t>инфраструктуры общей лечебной </a:t>
            </a:r>
            <a:r>
              <a:rPr lang="ru-RU" sz="2800" b="1" dirty="0" smtClean="0"/>
              <a:t>сети</a:t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3593" y="1916832"/>
            <a:ext cx="914400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специализированной медицинской помощи, оказываемой в медицинских организациях 1 уровня: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C3FB-0017-484A-A264-2A2D361F4BE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18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34" y="0"/>
            <a:ext cx="1589515" cy="70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790370"/>
            <a:ext cx="9144000" cy="83843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b="1" dirty="0" smtClean="0"/>
              <a:t>Развитие материально-технической базы медицинских организаций</a:t>
            </a:r>
            <a:endParaRPr lang="ru-RU" sz="2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-12275" y="1628800"/>
            <a:ext cx="9144000" cy="18722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Оснащение медицинских организаций, оказывающих первичную медико-санитарную помощь, в соответствии со стандартами оснащения, утвержденными соответствующими порядками оказания медицинской помощи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85" y="4611149"/>
            <a:ext cx="9153334" cy="151216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Организация оказания медицинской помощи в экстренной и неотложной формах в отдаленных и труднодоступных районах на фельдшерско-акушерских пунктах и врачебных амбулаториях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5452" y="3501008"/>
            <a:ext cx="9144000" cy="10801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/>
              <a:t>Совершенствование </a:t>
            </a:r>
            <a:r>
              <a:rPr lang="ru-RU" sz="2400" b="1" dirty="0"/>
              <a:t>существующих и внедрение новых организационных технологий оказания первичной медико-санитарной помощи </a:t>
            </a: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C3FB-0017-484A-A264-2A2D361F4BE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93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34" y="0"/>
            <a:ext cx="1589515" cy="70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790370"/>
            <a:ext cx="9144000" cy="69441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600" b="1" dirty="0" smtClean="0"/>
              <a:t>Повышение </a:t>
            </a:r>
            <a:r>
              <a:rPr lang="ru-RU" sz="2600" b="1" dirty="0"/>
              <a:t>доступности лекарственного </a:t>
            </a:r>
            <a:r>
              <a:rPr lang="ru-RU" sz="2600" b="1" dirty="0" smtClean="0"/>
              <a:t>обеспечения</a:t>
            </a:r>
            <a:endParaRPr lang="ru-RU" sz="26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-11464" y="1484783"/>
            <a:ext cx="9144000" cy="229790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000" b="1" dirty="0" smtClean="0"/>
              <a:t>развитие сети аптечных пунктов, расположенных на базе структурных подразделений медицинских организаций, расположенных с отдаленных и </a:t>
            </a:r>
            <a:r>
              <a:rPr lang="ru-RU" sz="2000" b="1" dirty="0"/>
              <a:t>труднодоступных районах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000" b="1" dirty="0"/>
              <a:t> расширение перечня лекарственных препаратов, продажа которых может осуществляться медицинскими организациями, имеющими лицензию на фармацевтическую деятельность, расположенными в сельских поселениях, в которых отсутствуют аптечные </a:t>
            </a:r>
            <a:r>
              <a:rPr lang="ru-RU" sz="2000" b="1" dirty="0" smtClean="0"/>
              <a:t>организации</a:t>
            </a:r>
            <a:endParaRPr lang="ru-RU" sz="20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0833" y="4481795"/>
            <a:ext cx="9153334" cy="18722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Courier New" pitchFamily="49" charset="0"/>
              <a:buChar char="o"/>
            </a:pPr>
            <a:r>
              <a:rPr lang="ru-RU" b="1" dirty="0" smtClean="0"/>
              <a:t>совершенствование </a:t>
            </a:r>
            <a:r>
              <a:rPr lang="ru-RU" b="1" dirty="0"/>
              <a:t>нормативных актов Минздрава Республики Коми, регламентирующих оценку </a:t>
            </a:r>
            <a:r>
              <a:rPr lang="ru-RU" b="1" dirty="0" smtClean="0"/>
              <a:t>эффективности </a:t>
            </a:r>
            <a:r>
              <a:rPr lang="ru-RU" b="1" dirty="0"/>
              <a:t>деятельности медицинских организаций, оказывающих первичную медико-санитарную помощь 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ru-RU" b="1" dirty="0" smtClean="0"/>
              <a:t>оценка </a:t>
            </a:r>
            <a:r>
              <a:rPr lang="ru-RU" b="1" dirty="0"/>
              <a:t>эффективности деятельности медицинских организаций, оказывающих первичную медико-санитарную помощь 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ru-RU" b="1" dirty="0" err="1" smtClean="0"/>
              <a:t>рейтингование</a:t>
            </a:r>
            <a:r>
              <a:rPr lang="ru-RU" b="1" dirty="0" smtClean="0"/>
              <a:t> </a:t>
            </a:r>
            <a:r>
              <a:rPr lang="ru-RU" b="1" dirty="0"/>
              <a:t>врачей, оказывающих первичную медико-санитарную помощь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-11464" y="3785034"/>
            <a:ext cx="9144000" cy="69441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/>
              <a:t>Совершенствование оценки </a:t>
            </a:r>
            <a:r>
              <a:rPr lang="ru-RU" sz="2800" b="1" dirty="0"/>
              <a:t>эффективности деятельности медицинских организаций </a:t>
            </a:r>
            <a:endParaRPr lang="ru-RU" sz="26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C3FB-0017-484A-A264-2A2D361F4BE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69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5699</TotalTime>
  <Words>1560</Words>
  <Application>Microsoft Office PowerPoint</Application>
  <PresentationFormat>Экран (4:3)</PresentationFormat>
  <Paragraphs>205</Paragraphs>
  <Slides>22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Courier New</vt:lpstr>
      <vt:lpstr>Times New Roman</vt:lpstr>
      <vt:lpstr>Тема Office</vt:lpstr>
      <vt:lpstr>ПУБЛИЧНАЯ ДЕКЛАРАЦИЯ ЦЕЛЕЙ И ЗАДАЧ МИНИСТЕРСТВА ЗДРАВООХРАНЕНИЯ РЕСПУБЛИКИ КОМИ НА 2016 ГОД</vt:lpstr>
      <vt:lpstr>ПРИОРИТЕТНЫЕ НАПРАВЛЕНИЯ ДЕЯТЕЛЬНОСТИ МИНИСТЕРСТВА ЗДРАВООХРАНЕНИЯ РЕСПУБЛИКИ КОМИ В 2016 ГОДУ</vt:lpstr>
      <vt:lpstr>Совершенствование первичной медико-санитарной помощи (приоритет – профилактическое направление) </vt:lpstr>
      <vt:lpstr>Комплекс мероприятий, направленных на развитие первичной медико-санитарной помощи</vt:lpstr>
      <vt:lpstr>Презентация PowerPoint</vt:lpstr>
      <vt:lpstr> Развитие инфраструктуры общей лечебной сети </vt:lpstr>
      <vt:lpstr> Развитие инфраструктуры общей лечебной сети </vt:lpstr>
      <vt:lpstr>Развитие материально-технической базы медицинских организаций</vt:lpstr>
      <vt:lpstr>Повышение доступности лекарственного обеспечения</vt:lpstr>
      <vt:lpstr>Презентация PowerPoint</vt:lpstr>
      <vt:lpstr>СОВЕРШЕНСТВОВАНИЕ МЕДИЦИНСКОЙ ПОМОЩИ МАТЕРИ И РЕБЕНКУ</vt:lpstr>
      <vt:lpstr>Презентация PowerPoint</vt:lpstr>
      <vt:lpstr>Мероприятия, направленные на повышение рождаемости</vt:lpstr>
      <vt:lpstr>Презентация PowerPoint</vt:lpstr>
      <vt:lpstr>СОВЕРШЕНСТВОВАНИЕ КАДРОВОЙ ПОЛИТИКИ В ЗДРАВООХРАНЕНИИ</vt:lpstr>
      <vt:lpstr>Комплекс мероприятий, направленных на снижение дефицита квалифицированных медицинских  кадров</vt:lpstr>
      <vt:lpstr>Развитие кадрового потенциала медицинских организаций </vt:lpstr>
      <vt:lpstr>Презентация PowerPoint</vt:lpstr>
      <vt:lpstr>Комплекс мероприятий, направленных на внедрение современных информационных систем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Динамика основных демографических показателей</dc:title>
  <dc:creator>Бакланов Вячеслав Владимирович</dc:creator>
  <cp:lastModifiedBy>User</cp:lastModifiedBy>
  <cp:revision>468</cp:revision>
  <cp:lastPrinted>2016-05-18T15:30:37Z</cp:lastPrinted>
  <dcterms:created xsi:type="dcterms:W3CDTF">2016-04-25T06:00:10Z</dcterms:created>
  <dcterms:modified xsi:type="dcterms:W3CDTF">2016-07-13T11:41:00Z</dcterms:modified>
</cp:coreProperties>
</file>